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8" r:id="rId5"/>
    <p:sldId id="269" r:id="rId6"/>
    <p:sldId id="270" r:id="rId7"/>
    <p:sldId id="291" r:id="rId8"/>
    <p:sldId id="261" r:id="rId9"/>
    <p:sldId id="262" r:id="rId10"/>
    <p:sldId id="266" r:id="rId11"/>
    <p:sldId id="267" r:id="rId12"/>
    <p:sldId id="288" r:id="rId13"/>
    <p:sldId id="290" r:id="rId14"/>
    <p:sldId id="271" r:id="rId15"/>
    <p:sldId id="275" r:id="rId16"/>
    <p:sldId id="259" r:id="rId17"/>
    <p:sldId id="260"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64" r:id="rId35"/>
    <p:sldId id="263" r:id="rId36"/>
    <p:sldId id="25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5411" autoAdjust="0"/>
  </p:normalViewPr>
  <p:slideViewPr>
    <p:cSldViewPr snapToGrid="0">
      <p:cViewPr varScale="1">
        <p:scale>
          <a:sx n="89" d="100"/>
          <a:sy n="89" d="100"/>
        </p:scale>
        <p:origin x="437" y="82"/>
      </p:cViewPr>
      <p:guideLst/>
    </p:cSldViewPr>
  </p:slideViewPr>
  <p:notesTextViewPr>
    <p:cViewPr>
      <p:scale>
        <a:sx n="1" d="1"/>
        <a:sy n="1" d="1"/>
      </p:scale>
      <p:origin x="0" y="0"/>
    </p:cViewPr>
  </p:notesTextViewPr>
  <p:sorterViewPr>
    <p:cViewPr>
      <p:scale>
        <a:sx n="100" d="100"/>
        <a:sy n="100" d="100"/>
      </p:scale>
      <p:origin x="0" y="-35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AF01A0-8857-4F3F-839D-0CF50FF36BBF}"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C679-3C18-46E8-B1FD-A45B82034539}" type="slidenum">
              <a:rPr lang="en-US" smtClean="0"/>
              <a:t>‹#›</a:t>
            </a:fld>
            <a:endParaRPr lang="en-US"/>
          </a:p>
        </p:txBody>
      </p:sp>
    </p:spTree>
    <p:extLst>
      <p:ext uri="{BB962C8B-B14F-4D97-AF65-F5344CB8AC3E}">
        <p14:creationId xmlns:p14="http://schemas.microsoft.com/office/powerpoint/2010/main" val="215107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AF01A0-8857-4F3F-839D-0CF50FF36BBF}"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C679-3C18-46E8-B1FD-A45B82034539}" type="slidenum">
              <a:rPr lang="en-US" smtClean="0"/>
              <a:t>‹#›</a:t>
            </a:fld>
            <a:endParaRPr lang="en-US"/>
          </a:p>
        </p:txBody>
      </p:sp>
    </p:spTree>
    <p:extLst>
      <p:ext uri="{BB962C8B-B14F-4D97-AF65-F5344CB8AC3E}">
        <p14:creationId xmlns:p14="http://schemas.microsoft.com/office/powerpoint/2010/main" val="326376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AF01A0-8857-4F3F-839D-0CF50FF36BBF}"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C679-3C18-46E8-B1FD-A45B82034539}" type="slidenum">
              <a:rPr lang="en-US" smtClean="0"/>
              <a:t>‹#›</a:t>
            </a:fld>
            <a:endParaRPr lang="en-US"/>
          </a:p>
        </p:txBody>
      </p:sp>
    </p:spTree>
    <p:extLst>
      <p:ext uri="{BB962C8B-B14F-4D97-AF65-F5344CB8AC3E}">
        <p14:creationId xmlns:p14="http://schemas.microsoft.com/office/powerpoint/2010/main" val="172467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AF01A0-8857-4F3F-839D-0CF50FF36BBF}"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C679-3C18-46E8-B1FD-A45B82034539}" type="slidenum">
              <a:rPr lang="en-US" smtClean="0"/>
              <a:t>‹#›</a:t>
            </a:fld>
            <a:endParaRPr lang="en-US"/>
          </a:p>
        </p:txBody>
      </p:sp>
    </p:spTree>
    <p:extLst>
      <p:ext uri="{BB962C8B-B14F-4D97-AF65-F5344CB8AC3E}">
        <p14:creationId xmlns:p14="http://schemas.microsoft.com/office/powerpoint/2010/main" val="198507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F01A0-8857-4F3F-839D-0CF50FF36BBF}"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C679-3C18-46E8-B1FD-A45B82034539}" type="slidenum">
              <a:rPr lang="en-US" smtClean="0"/>
              <a:t>‹#›</a:t>
            </a:fld>
            <a:endParaRPr lang="en-US"/>
          </a:p>
        </p:txBody>
      </p:sp>
    </p:spTree>
    <p:extLst>
      <p:ext uri="{BB962C8B-B14F-4D97-AF65-F5344CB8AC3E}">
        <p14:creationId xmlns:p14="http://schemas.microsoft.com/office/powerpoint/2010/main" val="301634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AF01A0-8857-4F3F-839D-0CF50FF36BBF}"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4C679-3C18-46E8-B1FD-A45B82034539}" type="slidenum">
              <a:rPr lang="en-US" smtClean="0"/>
              <a:t>‹#›</a:t>
            </a:fld>
            <a:endParaRPr lang="en-US"/>
          </a:p>
        </p:txBody>
      </p:sp>
    </p:spTree>
    <p:extLst>
      <p:ext uri="{BB962C8B-B14F-4D97-AF65-F5344CB8AC3E}">
        <p14:creationId xmlns:p14="http://schemas.microsoft.com/office/powerpoint/2010/main" val="307646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AF01A0-8857-4F3F-839D-0CF50FF36BBF}" type="datetimeFigureOut">
              <a:rPr lang="en-US" smtClean="0"/>
              <a:t>9/30/2016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4C679-3C18-46E8-B1FD-A45B82034539}" type="slidenum">
              <a:rPr lang="en-US" smtClean="0"/>
              <a:t>‹#›</a:t>
            </a:fld>
            <a:endParaRPr lang="en-US"/>
          </a:p>
        </p:txBody>
      </p:sp>
    </p:spTree>
    <p:extLst>
      <p:ext uri="{BB962C8B-B14F-4D97-AF65-F5344CB8AC3E}">
        <p14:creationId xmlns:p14="http://schemas.microsoft.com/office/powerpoint/2010/main" val="253167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AF01A0-8857-4F3F-839D-0CF50FF36BBF}" type="datetimeFigureOut">
              <a:rPr lang="en-US" smtClean="0"/>
              <a:t>9/30/2016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4C679-3C18-46E8-B1FD-A45B82034539}" type="slidenum">
              <a:rPr lang="en-US" smtClean="0"/>
              <a:t>‹#›</a:t>
            </a:fld>
            <a:endParaRPr lang="en-US"/>
          </a:p>
        </p:txBody>
      </p:sp>
    </p:spTree>
    <p:extLst>
      <p:ext uri="{BB962C8B-B14F-4D97-AF65-F5344CB8AC3E}">
        <p14:creationId xmlns:p14="http://schemas.microsoft.com/office/powerpoint/2010/main" val="202461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F01A0-8857-4F3F-839D-0CF50FF36BBF}" type="datetimeFigureOut">
              <a:rPr lang="en-US" smtClean="0"/>
              <a:t>9/30/2016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4C679-3C18-46E8-B1FD-A45B82034539}" type="slidenum">
              <a:rPr lang="en-US" smtClean="0"/>
              <a:t>‹#›</a:t>
            </a:fld>
            <a:endParaRPr lang="en-US"/>
          </a:p>
        </p:txBody>
      </p:sp>
    </p:spTree>
    <p:extLst>
      <p:ext uri="{BB962C8B-B14F-4D97-AF65-F5344CB8AC3E}">
        <p14:creationId xmlns:p14="http://schemas.microsoft.com/office/powerpoint/2010/main" val="347048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F01A0-8857-4F3F-839D-0CF50FF36BBF}"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4C679-3C18-46E8-B1FD-A45B82034539}" type="slidenum">
              <a:rPr lang="en-US" smtClean="0"/>
              <a:t>‹#›</a:t>
            </a:fld>
            <a:endParaRPr lang="en-US"/>
          </a:p>
        </p:txBody>
      </p:sp>
    </p:spTree>
    <p:extLst>
      <p:ext uri="{BB962C8B-B14F-4D97-AF65-F5344CB8AC3E}">
        <p14:creationId xmlns:p14="http://schemas.microsoft.com/office/powerpoint/2010/main" val="198319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F01A0-8857-4F3F-839D-0CF50FF36BBF}"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4C679-3C18-46E8-B1FD-A45B82034539}" type="slidenum">
              <a:rPr lang="en-US" smtClean="0"/>
              <a:t>‹#›</a:t>
            </a:fld>
            <a:endParaRPr lang="en-US"/>
          </a:p>
        </p:txBody>
      </p:sp>
    </p:spTree>
    <p:extLst>
      <p:ext uri="{BB962C8B-B14F-4D97-AF65-F5344CB8AC3E}">
        <p14:creationId xmlns:p14="http://schemas.microsoft.com/office/powerpoint/2010/main" val="423861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F01A0-8857-4F3F-839D-0CF50FF36BBF}" type="datetimeFigureOut">
              <a:rPr lang="en-US" smtClean="0"/>
              <a:t>9/30/2016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4C679-3C18-46E8-B1FD-A45B82034539}" type="slidenum">
              <a:rPr lang="en-US" smtClean="0"/>
              <a:t>‹#›</a:t>
            </a:fld>
            <a:endParaRPr lang="en-US"/>
          </a:p>
        </p:txBody>
      </p:sp>
    </p:spTree>
    <p:extLst>
      <p:ext uri="{BB962C8B-B14F-4D97-AF65-F5344CB8AC3E}">
        <p14:creationId xmlns:p14="http://schemas.microsoft.com/office/powerpoint/2010/main" val="88977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Email-zashimuddin2@gmail.com"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54880" y="320040"/>
            <a:ext cx="2212848" cy="646331"/>
          </a:xfrm>
          <a:prstGeom prst="rect">
            <a:avLst/>
          </a:prstGeom>
          <a:noFill/>
          <a:ln w="57150">
            <a:solidFill>
              <a:schemeClr val="tx1"/>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স্বাগতম</a:t>
            </a:r>
            <a:endParaRPr lang="en-US"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008" y="1171003"/>
            <a:ext cx="7461504" cy="5604701"/>
          </a:xfrm>
          <a:prstGeom prst="rect">
            <a:avLst/>
          </a:prstGeom>
        </p:spPr>
      </p:pic>
    </p:spTree>
    <p:extLst>
      <p:ext uri="{BB962C8B-B14F-4D97-AF65-F5344CB8AC3E}">
        <p14:creationId xmlns:p14="http://schemas.microsoft.com/office/powerpoint/2010/main" val="8224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408" y="2725947"/>
            <a:ext cx="11654287" cy="1200329"/>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ভাইরাস মানুষ ও উদ্ভিদের বিভিন্ন প্রকার রোগ সৃষ্টি করে,তাই এই রোগ গুলোকে ভাইরাসজনিত রোগ বলে।</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3899139" y="327805"/>
            <a:ext cx="3605842" cy="646331"/>
          </a:xfrm>
          <a:prstGeom prst="rect">
            <a:avLst/>
          </a:prstGeom>
          <a:noFill/>
          <a:ln w="38100">
            <a:solidFill>
              <a:srgbClr val="7030A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ভাইরাসজনিত রোগ</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478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1827" y="1906437"/>
            <a:ext cx="7470475" cy="2308324"/>
          </a:xfrm>
          <a:prstGeom prst="rect">
            <a:avLst/>
          </a:prstGeom>
          <a:noFill/>
          <a:ln w="57150">
            <a:solidFill>
              <a:srgbClr val="7030A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কয়েকটি ভাইরাসজনিত রোগ-</a:t>
            </a:r>
          </a:p>
          <a:p>
            <a:r>
              <a:rPr lang="bn-IN" sz="3600" dirty="0" smtClean="0">
                <a:latin typeface="NikoshBAN" panose="02000000000000000000" pitchFamily="2" charset="0"/>
                <a:cs typeface="NikoshBAN" panose="02000000000000000000" pitchFamily="2" charset="0"/>
              </a:rPr>
              <a:t>১।পেঁপের রিংস্পট রোগ</a:t>
            </a:r>
          </a:p>
          <a:p>
            <a:r>
              <a:rPr lang="bn-IN" sz="3600" dirty="0" smtClean="0">
                <a:latin typeface="NikoshBAN" panose="02000000000000000000" pitchFamily="2" charset="0"/>
                <a:cs typeface="NikoshBAN" panose="02000000000000000000" pitchFamily="2" charset="0"/>
              </a:rPr>
              <a:t>২।হেপাটাইটিস</a:t>
            </a:r>
          </a:p>
          <a:p>
            <a:r>
              <a:rPr lang="bn-IN" sz="3600" dirty="0" smtClean="0">
                <a:latin typeface="NikoshBAN" panose="02000000000000000000" pitchFamily="2" charset="0"/>
                <a:cs typeface="NikoshBAN" panose="02000000000000000000" pitchFamily="2" charset="0"/>
              </a:rPr>
              <a:t>৩।ডেঙ্গু জ্বর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9082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4740" y="267418"/>
            <a:ext cx="5900467" cy="584775"/>
          </a:xfrm>
          <a:prstGeom prst="rect">
            <a:avLst/>
          </a:prstGeom>
          <a:noFill/>
          <a:ln w="57150">
            <a:solidFill>
              <a:srgbClr val="7030A0"/>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পেঁপের রিংস্পট রোগের কারণ ও লক্ষণ</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301923" y="3140014"/>
            <a:ext cx="11266099" cy="1077218"/>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পেঁপের রিংস্পট রোগের জীবাণু </a:t>
            </a:r>
            <a:r>
              <a:rPr lang="en-US" sz="3200" dirty="0" smtClean="0">
                <a:latin typeface="Nikosh" panose="02000000000000000000" pitchFamily="2" charset="0"/>
                <a:cs typeface="Nikosh" panose="02000000000000000000" pitchFamily="2" charset="0"/>
              </a:rPr>
              <a:t>PRSV </a:t>
            </a:r>
            <a:r>
              <a:rPr lang="bn-IN" sz="3200" dirty="0" smtClean="0">
                <a:latin typeface="NikoshBAN" panose="02000000000000000000" pitchFamily="2" charset="0"/>
                <a:cs typeface="NikoshBAN" panose="02000000000000000000" pitchFamily="2" charset="0"/>
              </a:rPr>
              <a:t>নামে পরিচিত।এটি </a:t>
            </a:r>
            <a:r>
              <a:rPr lang="en-US" sz="3200" dirty="0" err="1" smtClean="0">
                <a:latin typeface="Nikosh" panose="02000000000000000000" pitchFamily="2" charset="0"/>
                <a:cs typeface="Nikosh" panose="02000000000000000000" pitchFamily="2" charset="0"/>
              </a:rPr>
              <a:t>Potyvirus</a:t>
            </a:r>
            <a:r>
              <a:rPr lang="en-US" sz="3200" dirty="0" smtClean="0">
                <a:latin typeface="Nikosh" panose="02000000000000000000" pitchFamily="2" charset="0"/>
                <a:cs typeface="Nikosh" panose="02000000000000000000" pitchFamily="2" charset="0"/>
              </a:rPr>
              <a:t> </a:t>
            </a:r>
            <a:r>
              <a:rPr lang="bn-IN" sz="3200" dirty="0" smtClean="0">
                <a:latin typeface="NikoshBAN" panose="02000000000000000000" pitchFamily="2" charset="0"/>
                <a:cs typeface="NikoshBAN" panose="02000000000000000000" pitchFamily="2" charset="0"/>
              </a:rPr>
              <a:t>গণের </a:t>
            </a:r>
            <a:r>
              <a:rPr lang="en-US" sz="3200" dirty="0" err="1" smtClean="0">
                <a:latin typeface="Nikosh" panose="02000000000000000000" pitchFamily="2" charset="0"/>
                <a:cs typeface="Nikosh" panose="02000000000000000000" pitchFamily="2" charset="0"/>
              </a:rPr>
              <a:t>Potyviridae</a:t>
            </a:r>
            <a:r>
              <a:rPr lang="bn-IN" sz="3200" dirty="0" smtClean="0">
                <a:latin typeface="Nikosh" panose="02000000000000000000" pitchFamily="2" charset="0"/>
                <a:cs typeface="Nikosh" panose="02000000000000000000" pitchFamily="2" charset="0"/>
              </a:rPr>
              <a:t> </a:t>
            </a:r>
            <a:r>
              <a:rPr lang="bn-IN" sz="3200" dirty="0" smtClean="0">
                <a:latin typeface="NikoshBAN" panose="02000000000000000000" pitchFamily="2" charset="0"/>
                <a:cs typeface="NikoshBAN" panose="02000000000000000000" pitchFamily="2" charset="0"/>
              </a:rPr>
              <a:t>গোত্রের অন্তর্গত এক প্রকার ভাইরাস গঠিত রোগ।</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7699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4633" y="422695"/>
            <a:ext cx="4753155" cy="584775"/>
          </a:xfrm>
          <a:prstGeom prst="rect">
            <a:avLst/>
          </a:prstGeom>
          <a:noFill/>
          <a:ln w="38100">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পেঁপের রিংস্পট রোগের প্রতিকার</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1095555" y="2424022"/>
            <a:ext cx="9799608" cy="1569660"/>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১।আক্রান্ত উদ্ভিদ নিধন করা।</a:t>
            </a:r>
          </a:p>
          <a:p>
            <a:r>
              <a:rPr lang="bn-IN" sz="3200" dirty="0" smtClean="0">
                <a:latin typeface="NikoshBAN" panose="02000000000000000000" pitchFamily="2" charset="0"/>
                <a:cs typeface="NikoshBAN" panose="02000000000000000000" pitchFamily="2" charset="0"/>
              </a:rPr>
              <a:t>২।বাহক এফিড নিয়ন্ত্রনের জন্য পেস্টিসাইড ছিটিয়ে রোগ বিস্তার রোধ করা।</a:t>
            </a:r>
          </a:p>
          <a:p>
            <a:r>
              <a:rPr lang="bn-IN" sz="3200" dirty="0" smtClean="0">
                <a:latin typeface="NikoshBAN" panose="02000000000000000000" pitchFamily="2" charset="0"/>
                <a:cs typeface="NikoshBAN" panose="02000000000000000000" pitchFamily="2" charset="0"/>
              </a:rPr>
              <a:t>৩।ভাইরাস রোধী  ভ্যারাইটি ব্যবহার করা।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7194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3147" y="6150634"/>
            <a:ext cx="5969480"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       চিত্রঃপেঁপের রিংস্পট রোগের লক্ষণ</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0619" y="293298"/>
            <a:ext cx="5098211" cy="5262113"/>
          </a:xfrm>
          <a:prstGeom prst="rect">
            <a:avLst/>
          </a:prstGeom>
        </p:spPr>
      </p:pic>
    </p:spTree>
    <p:extLst>
      <p:ext uri="{BB962C8B-B14F-4D97-AF65-F5344CB8AC3E}">
        <p14:creationId xmlns:p14="http://schemas.microsoft.com/office/powerpoint/2010/main" val="145117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7925" y="6029863"/>
            <a:ext cx="7461849"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চিত্রঃরিংস্পট রোগে আক্রান্ত পেঁপে গাছ</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117" y="483558"/>
            <a:ext cx="9411419" cy="5166744"/>
          </a:xfrm>
          <a:prstGeom prst="rect">
            <a:avLst/>
          </a:prstGeom>
        </p:spPr>
      </p:pic>
    </p:spTree>
    <p:extLst>
      <p:ext uri="{BB962C8B-B14F-4D97-AF65-F5344CB8AC3E}">
        <p14:creationId xmlns:p14="http://schemas.microsoft.com/office/powerpoint/2010/main" val="319874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5457" y="319177"/>
            <a:ext cx="3027872" cy="646331"/>
          </a:xfrm>
          <a:prstGeom prst="rect">
            <a:avLst/>
          </a:prstGeom>
          <a:noFill/>
          <a:ln w="57150">
            <a:solidFill>
              <a:srgbClr val="92D05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একক কাজ</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2743200" y="2846716"/>
            <a:ext cx="6435306" cy="1569660"/>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১।ডেঙ্গু জ্বর কী?</a:t>
            </a:r>
          </a:p>
          <a:p>
            <a:r>
              <a:rPr lang="bn-IN" sz="3200" dirty="0" smtClean="0">
                <a:latin typeface="NikoshBAN" panose="02000000000000000000" pitchFamily="2" charset="0"/>
                <a:cs typeface="NikoshBAN" panose="02000000000000000000" pitchFamily="2" charset="0"/>
              </a:rPr>
              <a:t>২।হেপাটাইটিস রোগের কারণ কী?</a:t>
            </a:r>
          </a:p>
          <a:p>
            <a:r>
              <a:rPr lang="bn-IN" sz="3200" dirty="0" smtClean="0">
                <a:latin typeface="NikoshBAN" panose="02000000000000000000" pitchFamily="2" charset="0"/>
                <a:cs typeface="NikoshBAN" panose="02000000000000000000" pitchFamily="2" charset="0"/>
              </a:rPr>
              <a:t>৩।পেঁপের রিংস্পট রোগের লক্ষণ বল।</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721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3427" y="370934"/>
            <a:ext cx="2932982" cy="646331"/>
          </a:xfrm>
          <a:prstGeom prst="rect">
            <a:avLst/>
          </a:prstGeom>
          <a:noFill/>
          <a:ln w="57150">
            <a:solidFill>
              <a:srgbClr val="0070C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দলীয় কাজ</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1621766" y="3424687"/>
            <a:ext cx="8971472" cy="646331"/>
          </a:xfrm>
          <a:prstGeom prst="rect">
            <a:avLst/>
          </a:prstGeom>
          <a:noFill/>
          <a:ln w="57150">
            <a:solidFill>
              <a:srgbClr val="00B0F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ডেঙ্গু জ্বরের প্রতিকার ও প্রতিরোধ বিষয়ে লিখ।</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6531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7486" y="6098875"/>
            <a:ext cx="6116128"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চিত্রঃডেঙ্গু জ্বরে আক্রান্ত ব্যাক্তির লক্ষণ</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75" y="810882"/>
            <a:ext cx="3968151" cy="387326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0947" y="810881"/>
            <a:ext cx="3781425" cy="38732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0755" y="888519"/>
            <a:ext cx="3493698" cy="3873262"/>
          </a:xfrm>
          <a:prstGeom prst="rect">
            <a:avLst/>
          </a:prstGeom>
        </p:spPr>
      </p:pic>
    </p:spTree>
    <p:extLst>
      <p:ext uri="{BB962C8B-B14F-4D97-AF65-F5344CB8AC3E}">
        <p14:creationId xmlns:p14="http://schemas.microsoft.com/office/powerpoint/2010/main" val="209971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9578" y="6072997"/>
            <a:ext cx="5512279"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চিত্রঃহেপাটাইটিসে আক্রান্ত যকৃত</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162" y="353683"/>
            <a:ext cx="8264105" cy="4951562"/>
          </a:xfrm>
          <a:prstGeom prst="rect">
            <a:avLst/>
          </a:prstGeom>
        </p:spPr>
      </p:pic>
    </p:spTree>
    <p:extLst>
      <p:ext uri="{BB962C8B-B14F-4D97-AF65-F5344CB8AC3E}">
        <p14:creationId xmlns:p14="http://schemas.microsoft.com/office/powerpoint/2010/main" val="108948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8921" y="370936"/>
            <a:ext cx="3631721" cy="646331"/>
          </a:xfrm>
          <a:prstGeom prst="rect">
            <a:avLst/>
          </a:prstGeom>
          <a:noFill/>
          <a:ln w="57150">
            <a:solidFill>
              <a:srgbClr val="0070C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শিক্ষক পরিচিতি</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60" y="1466491"/>
            <a:ext cx="3973961" cy="4226943"/>
          </a:xfrm>
          <a:prstGeom prst="rect">
            <a:avLst/>
          </a:prstGeom>
        </p:spPr>
      </p:pic>
      <p:sp>
        <p:nvSpPr>
          <p:cNvPr id="4" name="TextBox 3"/>
          <p:cNvSpPr txBox="1"/>
          <p:nvPr/>
        </p:nvSpPr>
        <p:spPr>
          <a:xfrm>
            <a:off x="4304581" y="2148801"/>
            <a:ext cx="7729268" cy="2862322"/>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মোহাম্মদ জসিম উদ্দিন</a:t>
            </a:r>
          </a:p>
          <a:p>
            <a:pPr algn="ctr"/>
            <a:r>
              <a:rPr lang="bn-IN" sz="3600" dirty="0" smtClean="0">
                <a:latin typeface="NikoshBAN" panose="02000000000000000000" pitchFamily="2" charset="0"/>
                <a:cs typeface="NikoshBAN" panose="02000000000000000000" pitchFamily="2" charset="0"/>
              </a:rPr>
              <a:t>প্রভাষক-জীববিদ্যা</a:t>
            </a:r>
          </a:p>
          <a:p>
            <a:pPr algn="ctr"/>
            <a:r>
              <a:rPr lang="bn-IN" sz="3600" dirty="0" smtClean="0">
                <a:latin typeface="NikoshBAN" panose="02000000000000000000" pitchFamily="2" charset="0"/>
                <a:cs typeface="NikoshBAN" panose="02000000000000000000" pitchFamily="2" charset="0"/>
              </a:rPr>
              <a:t>আল-জামেয়াতুল ফালাহিয়া কামিল মাদ্রাসা,ফেনী</a:t>
            </a:r>
          </a:p>
          <a:p>
            <a:pPr algn="ctr"/>
            <a:r>
              <a:rPr lang="en-US" sz="3600" dirty="0" smtClean="0">
                <a:latin typeface="NikoshBAN" panose="02000000000000000000" pitchFamily="2" charset="0"/>
                <a:cs typeface="NikoshBAN" panose="02000000000000000000" pitchFamily="2" charset="0"/>
                <a:hlinkClick r:id="rId3"/>
              </a:rPr>
              <a:t>Email-zashimuddin</a:t>
            </a:r>
            <a:r>
              <a:rPr lang="en-US" sz="3600" dirty="0" smtClean="0">
                <a:latin typeface="Nikosh" panose="02000000000000000000" pitchFamily="2" charset="0"/>
                <a:cs typeface="Nikosh" panose="02000000000000000000" pitchFamily="2" charset="0"/>
                <a:hlinkClick r:id="rId3"/>
              </a:rPr>
              <a:t>2@gmail.com</a:t>
            </a:r>
            <a:endParaRPr lang="en-US" sz="3600" dirty="0" smtClean="0">
              <a:latin typeface="Nikosh" panose="02000000000000000000" pitchFamily="2" charset="0"/>
              <a:cs typeface="Nikosh" panose="02000000000000000000" pitchFamily="2" charset="0"/>
            </a:endParaRPr>
          </a:p>
          <a:p>
            <a:pPr algn="ctr"/>
            <a:r>
              <a:rPr lang="bn-IN" sz="3600" dirty="0" smtClean="0">
                <a:latin typeface="Nikosh" panose="02000000000000000000" pitchFamily="2" charset="0"/>
                <a:cs typeface="Nikosh" panose="02000000000000000000" pitchFamily="2" charset="0"/>
              </a:rPr>
              <a:t>মোবাইল-০১৭১৬-৮৯৮৩৪৪</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739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2379" y="6012610"/>
            <a:ext cx="5986731"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চিত্রঃরিংস্পট রোগে আক্রান্ত পেঁপে</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344" y="284673"/>
            <a:ext cx="5710686" cy="5227606"/>
          </a:xfrm>
          <a:prstGeom prst="rect">
            <a:avLst/>
          </a:prstGeom>
        </p:spPr>
      </p:pic>
    </p:spTree>
    <p:extLst>
      <p:ext uri="{BB962C8B-B14F-4D97-AF65-F5344CB8AC3E}">
        <p14:creationId xmlns:p14="http://schemas.microsoft.com/office/powerpoint/2010/main" val="294846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3698" y="6012611"/>
            <a:ext cx="6124755"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চিত্রঃডেঙ্গু জ্বরে আক্রান্ত ব্যক্তির ত্বক</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701" y="163902"/>
            <a:ext cx="5079365" cy="5739682"/>
          </a:xfrm>
          <a:prstGeom prst="rect">
            <a:avLst/>
          </a:prstGeom>
        </p:spPr>
      </p:pic>
    </p:spTree>
    <p:extLst>
      <p:ext uri="{BB962C8B-B14F-4D97-AF65-F5344CB8AC3E}">
        <p14:creationId xmlns:p14="http://schemas.microsoft.com/office/powerpoint/2010/main" val="347192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8649" y="362309"/>
            <a:ext cx="2682815" cy="646331"/>
          </a:xfrm>
          <a:prstGeom prst="rect">
            <a:avLst/>
          </a:prstGeom>
          <a:noFill/>
          <a:ln w="57150">
            <a:solidFill>
              <a:srgbClr val="7030A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a:t>
            </a:r>
            <a:r>
              <a:rPr lang="bn-IN" sz="3600" dirty="0" smtClean="0">
                <a:solidFill>
                  <a:srgbClr val="0070C0"/>
                </a:solidFill>
                <a:latin typeface="NikoshBAN" panose="02000000000000000000" pitchFamily="2" charset="0"/>
                <a:cs typeface="NikoshBAN" panose="02000000000000000000" pitchFamily="2" charset="0"/>
              </a:rPr>
              <a:t>ডেঙ্গু জ্বর</a:t>
            </a:r>
            <a:endParaRPr lang="en-US" sz="3600"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500332" y="2294625"/>
            <a:ext cx="11222966" cy="1754326"/>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ডেঙ্গু একটি ফ্ল্যাভি ভাইরাসজনিত রোগ।এডিস প্রজাতির মশকী ডেঙ্গু ভাইরাসের বাহক হিসেবে কাজ করে।এই রোগের কারণে হাডে (মেরূদন্ড বা কোমরে) প্রচন্ড ব্যথা অনুভুত হয় বলে অনেকে একে “হাড ভাঙ্গা জ্বর” বলে থাকেন।</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6877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1064" y="232912"/>
            <a:ext cx="3579963" cy="584775"/>
          </a:xfrm>
          <a:prstGeom prst="rect">
            <a:avLst/>
          </a:prstGeom>
          <a:noFill/>
          <a:ln w="38100">
            <a:solidFill>
              <a:srgbClr val="7030A0"/>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ডেঙ্গু জ্বরের লক্ষণ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336430" y="2070340"/>
            <a:ext cx="11576649" cy="3970318"/>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১।জ্বর,মাথাব্যাথা,পেশি ও গিটে ব্যাথা,র‍্যাশ এবংলিম্ফনোড স্ফীত হয়।</a:t>
            </a:r>
          </a:p>
          <a:p>
            <a:r>
              <a:rPr lang="bn-IN" sz="3600" dirty="0" smtClean="0">
                <a:latin typeface="NikoshBAN" panose="02000000000000000000" pitchFamily="2" charset="0"/>
                <a:cs typeface="NikoshBAN" panose="02000000000000000000" pitchFamily="2" charset="0"/>
              </a:rPr>
              <a:t>২।চোখ নাডাতে ব্যাথা করে।</a:t>
            </a:r>
          </a:p>
          <a:p>
            <a:r>
              <a:rPr lang="bn-IN" sz="3600" dirty="0" smtClean="0">
                <a:latin typeface="NikoshBAN" panose="02000000000000000000" pitchFamily="2" charset="0"/>
                <a:cs typeface="NikoshBAN" panose="02000000000000000000" pitchFamily="2" charset="0"/>
              </a:rPr>
              <a:t>৩।২-৩ দিন পরে র‍্যাশ মিলে যায়।</a:t>
            </a:r>
          </a:p>
          <a:p>
            <a:r>
              <a:rPr lang="bn-IN" sz="3600" dirty="0" smtClean="0">
                <a:latin typeface="NikoshBAN" panose="02000000000000000000" pitchFamily="2" charset="0"/>
                <a:cs typeface="NikoshBAN" panose="02000000000000000000" pitchFamily="2" charset="0"/>
              </a:rPr>
              <a:t>৪।সাধারণত জ্বর ৩-৬ দিন প্রলম্বিত হয়।</a:t>
            </a:r>
          </a:p>
          <a:p>
            <a:r>
              <a:rPr lang="bn-IN" sz="3600" dirty="0" smtClean="0">
                <a:latin typeface="NikoshBAN" panose="02000000000000000000" pitchFamily="2" charset="0"/>
                <a:cs typeface="NikoshBAN" panose="02000000000000000000" pitchFamily="2" charset="0"/>
              </a:rPr>
              <a:t>৫।তীব্র সংক্রমণে ৩-৪ দিন পর দাঁতের মাডি,নাক ও মুখ দিয়ে রক্তক্ষরণ হয়।</a:t>
            </a:r>
          </a:p>
          <a:p>
            <a:r>
              <a:rPr lang="bn-IN" sz="3600" dirty="0" smtClean="0">
                <a:latin typeface="NikoshBAN" panose="02000000000000000000" pitchFamily="2" charset="0"/>
                <a:cs typeface="NikoshBAN" panose="02000000000000000000" pitchFamily="2" charset="0"/>
              </a:rPr>
              <a:t>৬।ত্বকের নিচে,চোখের কোণে রক্ত জমাট বাঁধতে দেখা যায়।</a:t>
            </a:r>
          </a:p>
          <a:p>
            <a:r>
              <a:rPr lang="bn-IN" sz="3600" dirty="0" smtClean="0">
                <a:latin typeface="NikoshBAN" panose="02000000000000000000" pitchFamily="2" charset="0"/>
                <a:cs typeface="NikoshBAN" panose="02000000000000000000" pitchFamily="2" charset="0"/>
              </a:rPr>
              <a:t>৭।হেমোকনসেনট্রেশন ঘটতে দেখা যায়।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652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8974" y="258793"/>
            <a:ext cx="4701396" cy="646331"/>
          </a:xfrm>
          <a:prstGeom prst="rect">
            <a:avLst/>
          </a:prstGeom>
          <a:noFill/>
          <a:ln w="57150">
            <a:solidFill>
              <a:srgbClr val="00206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ডেঙ্গু জ্বরের প্রকারভেদ</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3165895" y="2475781"/>
            <a:ext cx="6918385" cy="2308324"/>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লক্ষণ অনুসারে ডেঙ্গু জ্বর তিন প্রকার-</a:t>
            </a:r>
          </a:p>
          <a:p>
            <a:r>
              <a:rPr lang="bn-IN" sz="3600" dirty="0" smtClean="0">
                <a:latin typeface="NikoshBAN" panose="02000000000000000000" pitchFamily="2" charset="0"/>
                <a:cs typeface="NikoshBAN" panose="02000000000000000000" pitchFamily="2" charset="0"/>
              </a:rPr>
              <a:t>১।স্বাভাবিক ডেঙ্গু জ্বর</a:t>
            </a:r>
          </a:p>
          <a:p>
            <a:r>
              <a:rPr lang="bn-IN" sz="3600" dirty="0" smtClean="0">
                <a:latin typeface="NikoshBAN" panose="02000000000000000000" pitchFamily="2" charset="0"/>
                <a:cs typeface="NikoshBAN" panose="02000000000000000000" pitchFamily="2" charset="0"/>
              </a:rPr>
              <a:t>২।হিমোরেজিক ডেঙ্গু জ্বর</a:t>
            </a:r>
          </a:p>
          <a:p>
            <a:r>
              <a:rPr lang="bn-IN" sz="3600" dirty="0" smtClean="0">
                <a:latin typeface="NikoshBAN" panose="02000000000000000000" pitchFamily="2" charset="0"/>
                <a:cs typeface="NikoshBAN" panose="02000000000000000000" pitchFamily="2" charset="0"/>
              </a:rPr>
              <a:t>৩।ডেঙ্গু শক সিন্ড্রোম</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8595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8922" y="207033"/>
            <a:ext cx="3692105" cy="646331"/>
          </a:xfrm>
          <a:prstGeom prst="rect">
            <a:avLst/>
          </a:prstGeom>
          <a:noFill/>
          <a:ln w="38100">
            <a:solidFill>
              <a:srgbClr val="FF000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ডেঙ্গু রোগ নির্ণয়</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267419" y="2018581"/>
            <a:ext cx="11576649" cy="2308324"/>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ডেঙ্গু রোগ নির্ণয়ের জন্য নিন্ম লিখিত তিনটি পদ্ধতি অনুসরণ করা হয়-</a:t>
            </a:r>
          </a:p>
          <a:p>
            <a:r>
              <a:rPr lang="bn-IN" sz="3600" dirty="0" smtClean="0">
                <a:latin typeface="NikoshBAN" panose="02000000000000000000" pitchFamily="2" charset="0"/>
                <a:cs typeface="NikoshBAN" panose="02000000000000000000" pitchFamily="2" charset="0"/>
              </a:rPr>
              <a:t>১।সেরোলজি</a:t>
            </a:r>
          </a:p>
          <a:p>
            <a:r>
              <a:rPr lang="bn-IN" sz="3600" dirty="0" smtClean="0">
                <a:latin typeface="NikoshBAN" panose="02000000000000000000" pitchFamily="2" charset="0"/>
                <a:cs typeface="NikoshBAN" panose="02000000000000000000" pitchFamily="2" charset="0"/>
              </a:rPr>
              <a:t>২।প্লাটিলেট টেস্ট</a:t>
            </a:r>
          </a:p>
          <a:p>
            <a:r>
              <a:rPr lang="bn-IN" sz="3600" dirty="0" smtClean="0">
                <a:latin typeface="NikoshBAN" panose="02000000000000000000" pitchFamily="2" charset="0"/>
                <a:cs typeface="NikoshBAN" panose="02000000000000000000" pitchFamily="2" charset="0"/>
              </a:rPr>
              <a:t>৩।সেল কালচার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0728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5072" y="370935"/>
            <a:ext cx="5339751" cy="646331"/>
          </a:xfrm>
          <a:prstGeom prst="rect">
            <a:avLst/>
          </a:prstGeom>
          <a:noFill/>
          <a:ln w="57150">
            <a:solidFill>
              <a:srgbClr val="7030A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ডেঙ্গু জ্বর প্রতিকার ও প্রতিরোধ</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508958" y="2234242"/>
            <a:ext cx="11499012" cy="2862322"/>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প্রতিকার-</a:t>
            </a:r>
          </a:p>
          <a:p>
            <a:r>
              <a:rPr lang="bn-IN" sz="3600" dirty="0" smtClean="0">
                <a:latin typeface="NikoshBAN" panose="02000000000000000000" pitchFamily="2" charset="0"/>
                <a:cs typeface="NikoshBAN" panose="02000000000000000000" pitchFamily="2" charset="0"/>
              </a:rPr>
              <a:t>১।জ্বরে মাথায় পানি দেওয়া জরূরি।</a:t>
            </a:r>
          </a:p>
          <a:p>
            <a:r>
              <a:rPr lang="bn-IN" sz="3600" dirty="0" smtClean="0">
                <a:latin typeface="NikoshBAN" panose="02000000000000000000" pitchFamily="2" charset="0"/>
                <a:cs typeface="NikoshBAN" panose="02000000000000000000" pitchFamily="2" charset="0"/>
              </a:rPr>
              <a:t>২।অ্যাসপিরিন জাতীয় ঔষধ পরিহার করা উচিত।</a:t>
            </a:r>
          </a:p>
          <a:p>
            <a:r>
              <a:rPr lang="bn-IN" sz="3600" dirty="0" smtClean="0">
                <a:latin typeface="NikoshBAN" panose="02000000000000000000" pitchFamily="2" charset="0"/>
                <a:cs typeface="NikoshBAN" panose="02000000000000000000" pitchFamily="2" charset="0"/>
              </a:rPr>
              <a:t>৩।প্রয়োজনে রক্ত দিতে হয়।</a:t>
            </a:r>
          </a:p>
          <a:p>
            <a:r>
              <a:rPr lang="bn-IN" sz="3600" dirty="0" smtClean="0">
                <a:latin typeface="NikoshBAN" panose="02000000000000000000" pitchFamily="2" charset="0"/>
                <a:cs typeface="NikoshBAN" panose="02000000000000000000" pitchFamily="2" charset="0"/>
              </a:rPr>
              <a:t>৪।কখনো প্লাটিলেট ট্রান্সিফিউশণের প্রয়োজন হয়।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8172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9728" y="1492369"/>
            <a:ext cx="10092906" cy="3046988"/>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প্রতিরোধ</a:t>
            </a:r>
          </a:p>
          <a:p>
            <a:r>
              <a:rPr lang="bn-IN" sz="3200" dirty="0" smtClean="0">
                <a:latin typeface="NikoshBAN" panose="02000000000000000000" pitchFamily="2" charset="0"/>
                <a:cs typeface="NikoshBAN" panose="02000000000000000000" pitchFamily="2" charset="0"/>
              </a:rPr>
              <a:t>১।মশার বাসস্থান বিনষ্ট করা।</a:t>
            </a:r>
          </a:p>
          <a:p>
            <a:r>
              <a:rPr lang="bn-IN" sz="3200" dirty="0" smtClean="0">
                <a:latin typeface="NikoshBAN" panose="02000000000000000000" pitchFamily="2" charset="0"/>
                <a:cs typeface="NikoshBAN" panose="02000000000000000000" pitchFamily="2" charset="0"/>
              </a:rPr>
              <a:t>২।পানি জমে এমন ভাঙ্গা পাত্র,টায়ার,ফুলের টব ইত্যাদিতে পানি না জমতে দেয়া।</a:t>
            </a:r>
          </a:p>
          <a:p>
            <a:r>
              <a:rPr lang="bn-IN" sz="3200" dirty="0" smtClean="0">
                <a:latin typeface="NikoshBAN" panose="02000000000000000000" pitchFamily="2" charset="0"/>
                <a:cs typeface="NikoshBAN" panose="02000000000000000000" pitchFamily="2" charset="0"/>
              </a:rPr>
              <a:t>৩।দিনের বেলায় মশারি টাংগিয়ে ঘুমানো।</a:t>
            </a:r>
          </a:p>
          <a:p>
            <a:r>
              <a:rPr lang="bn-IN" sz="3200" dirty="0" smtClean="0">
                <a:latin typeface="NikoshBAN" panose="02000000000000000000" pitchFamily="2" charset="0"/>
                <a:cs typeface="NikoshBAN" panose="02000000000000000000" pitchFamily="2" charset="0"/>
              </a:rPr>
              <a:t>৪।বাড়ির আশে-পাশে জঞ্জাল মুক্তকরে পরিষ্কার রাখা।</a:t>
            </a:r>
          </a:p>
          <a:p>
            <a:r>
              <a:rPr lang="bn-IN" sz="3200" dirty="0" smtClean="0">
                <a:latin typeface="NikoshBAN" panose="02000000000000000000" pitchFamily="2" charset="0"/>
                <a:cs typeface="NikoshBAN" panose="02000000000000000000" pitchFamily="2" charset="0"/>
              </a:rPr>
              <a:t>৫।মশা নিধনের জন্য মশারোধক ঔষধ নিয়মিত স্প্রে করা।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3611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p:cTn id="47"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2988" y="319177"/>
            <a:ext cx="3191774" cy="584775"/>
          </a:xfrm>
          <a:prstGeom prst="rect">
            <a:avLst/>
          </a:prstGeom>
          <a:noFill/>
          <a:ln w="57150">
            <a:solidFill>
              <a:srgbClr val="00B0F0"/>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হেপাটাইটিস</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448574" y="2009955"/>
            <a:ext cx="11326483" cy="2862322"/>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হেপাটাইটিস হলো এক ধরনের ভাইরাস ঘটিত রোগ যা যকৃতের প্রদাহ সৃষ্টি করে।এটি জন্ডিসের অন্যতম প্রধান কারণ। ৮৫%ক্ষেত্রে এই ভাইরাস লিভারে স্থায়ী সংক্রমণ গড়ে তোলে,যা ১৫-২০ বছরের মধ্যে জটিলতার সৃষ্টি করে।তাই হেপাটাইটিসকে বলা যায় “তুষের আগুন”এবং আক্রান্ত ব্যক্তি সুচিকিৎসার অভাবে অধিকাংশ সময় মারা যায়।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531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7767" y="267417"/>
            <a:ext cx="4149304" cy="584775"/>
          </a:xfrm>
          <a:prstGeom prst="rect">
            <a:avLst/>
          </a:prstGeom>
          <a:noFill/>
          <a:ln w="57150">
            <a:solidFill>
              <a:srgbClr val="00B0F0"/>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হেপাটাইটিসের লক্ষণ</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218537" y="2018580"/>
            <a:ext cx="11973463" cy="2862322"/>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১।প্রাথমিক পূর্ব লক্ষণ হিসেবে মাথা ব্যথা,মাংশপেশির ব্যথা,হাডের ব্যথা দেখা যায়।</a:t>
            </a:r>
          </a:p>
          <a:p>
            <a:r>
              <a:rPr lang="bn-IN" sz="3600" dirty="0" smtClean="0">
                <a:latin typeface="NikoshBAN" panose="02000000000000000000" pitchFamily="2" charset="0"/>
                <a:cs typeface="NikoshBAN" panose="02000000000000000000" pitchFamily="2" charset="0"/>
              </a:rPr>
              <a:t>২।ক্ষুধামন্দা,বমি বমি ভাব দেখা দেয়।</a:t>
            </a:r>
          </a:p>
          <a:p>
            <a:r>
              <a:rPr lang="bn-IN" sz="3600" dirty="0" smtClean="0">
                <a:latin typeface="NikoshBAN" panose="02000000000000000000" pitchFamily="2" charset="0"/>
                <a:cs typeface="NikoshBAN" panose="02000000000000000000" pitchFamily="2" charset="0"/>
              </a:rPr>
              <a:t>৩।দু’সপ্তাহের মধ্যে জন্ডিস সৃষ্টি হয়।</a:t>
            </a:r>
          </a:p>
          <a:p>
            <a:r>
              <a:rPr lang="bn-IN" sz="3600" dirty="0" smtClean="0">
                <a:latin typeface="NikoshBAN" panose="02000000000000000000" pitchFamily="2" charset="0"/>
                <a:cs typeface="NikoshBAN" panose="02000000000000000000" pitchFamily="2" charset="0"/>
              </a:rPr>
              <a:t>৪।জন্ডিসের কারণে প্রসাবের রঙ গাঢ় হলুদ বর্ণের এবং মলের রঙ ধুসর হতে দেখা যায়।</a:t>
            </a:r>
          </a:p>
          <a:p>
            <a:r>
              <a:rPr lang="bn-IN" sz="3600" dirty="0" smtClean="0">
                <a:latin typeface="NikoshBAN" panose="02000000000000000000" pitchFamily="2" charset="0"/>
                <a:cs typeface="NikoshBAN" panose="02000000000000000000" pitchFamily="2" charset="0"/>
              </a:rPr>
              <a:t>৫।যকৃত সামান্য বর হয়।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849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0445" y="1587259"/>
            <a:ext cx="9704717" cy="3416320"/>
          </a:xfrm>
          <a:prstGeom prst="rect">
            <a:avLst/>
          </a:prstGeom>
          <a:noFill/>
          <a:ln w="57150">
            <a:solidFill>
              <a:srgbClr val="7030A0"/>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শ্রেণি-একাদশ</a:t>
            </a:r>
          </a:p>
          <a:p>
            <a:pPr algn="ctr"/>
            <a:r>
              <a:rPr lang="bn-IN" sz="3600" dirty="0" smtClean="0">
                <a:solidFill>
                  <a:srgbClr val="00B050"/>
                </a:solidFill>
                <a:latin typeface="NikoshBAN" panose="02000000000000000000" pitchFamily="2" charset="0"/>
                <a:cs typeface="NikoshBAN" panose="02000000000000000000" pitchFamily="2" charset="0"/>
              </a:rPr>
              <a:t>বিষয়-জীববিজ্ঞান প্রথম পত্র</a:t>
            </a:r>
          </a:p>
          <a:p>
            <a:pPr algn="ctr"/>
            <a:r>
              <a:rPr lang="bn-IN" sz="3600" dirty="0" smtClean="0">
                <a:latin typeface="NikoshBAN" panose="02000000000000000000" pitchFamily="2" charset="0"/>
                <a:cs typeface="NikoshBAN" panose="02000000000000000000" pitchFamily="2" charset="0"/>
              </a:rPr>
              <a:t>অধ্যায়-চতুর্থ</a:t>
            </a:r>
          </a:p>
          <a:p>
            <a:pPr algn="ctr"/>
            <a:r>
              <a:rPr lang="bn-IN" sz="3600" dirty="0" smtClean="0">
                <a:solidFill>
                  <a:srgbClr val="00B050"/>
                </a:solidFill>
                <a:latin typeface="NikoshBAN" panose="02000000000000000000" pitchFamily="2" charset="0"/>
                <a:cs typeface="NikoshBAN" panose="02000000000000000000" pitchFamily="2" charset="0"/>
              </a:rPr>
              <a:t>ভাইরাসজনিত রোগ</a:t>
            </a:r>
          </a:p>
          <a:p>
            <a:pPr algn="ctr"/>
            <a:r>
              <a:rPr lang="bn-IN" sz="3600" dirty="0" smtClean="0">
                <a:latin typeface="NikoshBAN" panose="02000000000000000000" pitchFamily="2" charset="0"/>
                <a:cs typeface="NikoshBAN" panose="02000000000000000000" pitchFamily="2" charset="0"/>
              </a:rPr>
              <a:t>সময়-৫০ মিনিট</a:t>
            </a:r>
          </a:p>
          <a:p>
            <a:pPr algn="ctr"/>
            <a:r>
              <a:rPr lang="bn-IN" sz="3600" dirty="0" smtClean="0">
                <a:solidFill>
                  <a:srgbClr val="FF0000"/>
                </a:solidFill>
                <a:latin typeface="NikoshBAN" panose="02000000000000000000" pitchFamily="2" charset="0"/>
                <a:cs typeface="NikoshBAN" panose="02000000000000000000" pitchFamily="2" charset="0"/>
              </a:rPr>
              <a:t>তারিখঃ৩০/০৯/২০১৬ইং</a:t>
            </a:r>
            <a:endParaRPr lang="en-US" sz="3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2362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heel(1)">
                                      <p:cBhvr>
                                        <p:cTn id="23" dur="2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additive="base">
                                        <p:cTn id="3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9525" y="224287"/>
            <a:ext cx="3804249" cy="584775"/>
          </a:xfrm>
          <a:prstGeom prst="rect">
            <a:avLst/>
          </a:prstGeom>
          <a:noFill/>
          <a:ln w="38100">
            <a:solidFill>
              <a:srgbClr val="0070C0"/>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হেপাটাইটিস রোগ নির্ণয়</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474453" y="2182483"/>
            <a:ext cx="11024558" cy="2062103"/>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১।রক্তের বিলিরুবিন পরিমাপ করে।</a:t>
            </a:r>
          </a:p>
          <a:p>
            <a:r>
              <a:rPr lang="bn-IN" sz="3200" dirty="0" smtClean="0">
                <a:latin typeface="NikoshBAN" panose="02000000000000000000" pitchFamily="2" charset="0"/>
                <a:cs typeface="NikoshBAN" panose="02000000000000000000" pitchFamily="2" charset="0"/>
              </a:rPr>
              <a:t>২।আল্ট্রাসনোগ্রামের মাধ্যমে।</a:t>
            </a:r>
          </a:p>
          <a:p>
            <a:r>
              <a:rPr lang="bn-IN" sz="3200" dirty="0" smtClean="0">
                <a:latin typeface="NikoshBAN" panose="02000000000000000000" pitchFamily="2" charset="0"/>
                <a:cs typeface="NikoshBAN" panose="02000000000000000000" pitchFamily="2" charset="0"/>
              </a:rPr>
              <a:t>৩।ভাইরাস জীবাণু অনুসন্ধানের মাধ্যমে।</a:t>
            </a:r>
          </a:p>
          <a:p>
            <a:r>
              <a:rPr lang="bn-IN" sz="3200" dirty="0" smtClean="0">
                <a:latin typeface="NikoshBAN" panose="02000000000000000000" pitchFamily="2" charset="0"/>
                <a:cs typeface="NikoshBAN" panose="02000000000000000000" pitchFamily="2" charset="0"/>
              </a:rPr>
              <a:t>৪।এল এফ টি,প্রোথ্রম্বিন টাইম,অ্যালবুমিন ইত্যাদি পরীক্ষা করে।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5781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8536" y="284670"/>
            <a:ext cx="3985404" cy="584775"/>
          </a:xfrm>
          <a:prstGeom prst="rect">
            <a:avLst/>
          </a:prstGeom>
          <a:noFill/>
          <a:ln w="57150">
            <a:solidFill>
              <a:schemeClr val="accent1">
                <a:lumMod val="50000"/>
              </a:schemeClr>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হেপাটাইটিসের চিকিৎসা</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435634" y="2536166"/>
            <a:ext cx="11171207" cy="2062103"/>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১।প্রচুর বিশ্রাম ও গ্লুকোজ সমৃদ্ধ খাবার গ্রহন প্রয়োজন।</a:t>
            </a:r>
          </a:p>
          <a:p>
            <a:r>
              <a:rPr lang="bn-IN" sz="3200" dirty="0" smtClean="0">
                <a:latin typeface="NikoshBAN" panose="02000000000000000000" pitchFamily="2" charset="0"/>
                <a:cs typeface="NikoshBAN" panose="02000000000000000000" pitchFamily="2" charset="0"/>
              </a:rPr>
              <a:t>২।মাতৃদেহ থেকে ভাইরাস যাতে সন্তানের দেহে প্রবেশ করতে না পারে তাই গর্ভবতী মায়ের টিকা গ্রহণ জরূরি।</a:t>
            </a:r>
          </a:p>
          <a:p>
            <a:r>
              <a:rPr lang="bn-IN" sz="3200" dirty="0" smtClean="0">
                <a:latin typeface="NikoshBAN" panose="02000000000000000000" pitchFamily="2" charset="0"/>
                <a:cs typeface="NikoshBAN" panose="02000000000000000000" pitchFamily="2" charset="0"/>
              </a:rPr>
              <a:t>৩।তবে সুনির্দিষ্ট ঔষধ এখনো আবিষ্কার হয়নি।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4300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1720" y="189782"/>
            <a:ext cx="4261449" cy="646331"/>
          </a:xfrm>
          <a:prstGeom prst="rect">
            <a:avLst/>
          </a:prstGeom>
          <a:noFill/>
          <a:ln w="38100">
            <a:solidFill>
              <a:srgbClr val="7030A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হেপাটাইটিস প্রতিরোধ</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707366" y="1932317"/>
            <a:ext cx="11041811" cy="255454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১।বিশুদ্ধ পানি ব্যবহার করা।</a:t>
            </a:r>
          </a:p>
          <a:p>
            <a:r>
              <a:rPr lang="bn-IN" sz="3200" dirty="0" smtClean="0">
                <a:latin typeface="NikoshBAN" panose="02000000000000000000" pitchFamily="2" charset="0"/>
                <a:cs typeface="NikoshBAN" panose="02000000000000000000" pitchFamily="2" charset="0"/>
              </a:rPr>
              <a:t>২।পায়খানার পর শিশুদের ডায়াপার পরিবর্তন করা।</a:t>
            </a:r>
          </a:p>
          <a:p>
            <a:r>
              <a:rPr lang="bn-IN" sz="3200" dirty="0" smtClean="0">
                <a:latin typeface="NikoshBAN" panose="02000000000000000000" pitchFamily="2" charset="0"/>
                <a:cs typeface="NikoshBAN" panose="02000000000000000000" pitchFamily="2" charset="0"/>
              </a:rPr>
              <a:t>৩।রান্নার আগে হাত ভালভাবে সাবান দিয়ে ধোয়ার ব্যবস্থা করা।</a:t>
            </a:r>
          </a:p>
          <a:p>
            <a:r>
              <a:rPr lang="bn-IN" sz="3200" dirty="0" smtClean="0">
                <a:latin typeface="NikoshBAN" panose="02000000000000000000" pitchFamily="2" charset="0"/>
                <a:cs typeface="NikoshBAN" panose="02000000000000000000" pitchFamily="2" charset="0"/>
              </a:rPr>
              <a:t>৪।সিরিঞ্জ ও অন্যান্য মেডিক্যাল যন্ত্রপাতি এবং রক্ত নেওয়ার পূর্বে পরীক্ষা করা।</a:t>
            </a:r>
          </a:p>
          <a:p>
            <a:r>
              <a:rPr lang="bn-IN" sz="3200" dirty="0" smtClean="0">
                <a:latin typeface="NikoshBAN" panose="02000000000000000000" pitchFamily="2" charset="0"/>
                <a:cs typeface="NikoshBAN" panose="02000000000000000000" pitchFamily="2" charset="0"/>
              </a:rPr>
              <a:t>৫।যে কোন লোক হেপাটাইটিসের টিকা গ্রহন করা।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02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1992" y="336429"/>
            <a:ext cx="5460521"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       পেঁপের রিংস্পট রোগের লক্ষণ</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707366" y="2182483"/>
            <a:ext cx="10662249" cy="255454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১।পেঁপে গাছের পাতায় বিভিন্ন বর্ণের ছোপ দেখা যায়।</a:t>
            </a:r>
          </a:p>
          <a:p>
            <a:r>
              <a:rPr lang="bn-IN" sz="3200" dirty="0" smtClean="0">
                <a:latin typeface="NikoshBAN" panose="02000000000000000000" pitchFamily="2" charset="0"/>
                <a:cs typeface="NikoshBAN" panose="02000000000000000000" pitchFamily="2" charset="0"/>
              </a:rPr>
              <a:t>২।পাতা খুব ছোট ও অস্বাভাবিক আকার ধারণ করে।</a:t>
            </a:r>
          </a:p>
          <a:p>
            <a:r>
              <a:rPr lang="bn-IN" sz="3200" dirty="0" smtClean="0">
                <a:latin typeface="NikoshBAN" panose="02000000000000000000" pitchFamily="2" charset="0"/>
                <a:cs typeface="NikoshBAN" panose="02000000000000000000" pitchFamily="2" charset="0"/>
              </a:rPr>
              <a:t>৩।গাছের মাথায় এক গুচ্ছ বিকৃত পাতা অবস্থান করে।</a:t>
            </a:r>
          </a:p>
          <a:p>
            <a:r>
              <a:rPr lang="bn-IN" sz="3200" dirty="0" smtClean="0">
                <a:latin typeface="NikoshBAN" panose="02000000000000000000" pitchFamily="2" charset="0"/>
                <a:cs typeface="NikoshBAN" panose="02000000000000000000" pitchFamily="2" charset="0"/>
              </a:rPr>
              <a:t>৪।আক্রান্ত পাতা শুকিয়ে হলুদ হয়ে ঝরে পড়ে।</a:t>
            </a:r>
          </a:p>
          <a:p>
            <a:r>
              <a:rPr lang="bn-IN" sz="3200" dirty="0" smtClean="0">
                <a:latin typeface="NikoshBAN" panose="02000000000000000000" pitchFamily="2" charset="0"/>
                <a:cs typeface="NikoshBAN" panose="02000000000000000000" pitchFamily="2" charset="0"/>
              </a:rPr>
              <a:t>৫।আক্রান্ত ফলের ত্বকে উঁচু নিচু ঢেউ ও গোলাকার স্পট দেখা যায়।</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6351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heel(1)">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circle(in)">
                                      <p:cBhvr>
                                        <p:cTn id="4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838" y="163900"/>
            <a:ext cx="2518913" cy="646331"/>
          </a:xfrm>
          <a:prstGeom prst="rect">
            <a:avLst/>
          </a:prstGeom>
          <a:noFill/>
          <a:ln w="57150">
            <a:solidFill>
              <a:srgbClr val="92D05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মূল্যায়ন</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2872596" y="2794959"/>
            <a:ext cx="7712015" cy="2308324"/>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১।পেঁপের রিংস্পট রোগের জীবাণুর নাম কী?</a:t>
            </a:r>
          </a:p>
          <a:p>
            <a:r>
              <a:rPr lang="bn-IN" sz="3600" dirty="0" smtClean="0">
                <a:latin typeface="NikoshBAN" panose="02000000000000000000" pitchFamily="2" charset="0"/>
                <a:cs typeface="NikoshBAN" panose="02000000000000000000" pitchFamily="2" charset="0"/>
              </a:rPr>
              <a:t>২।কোন রোগকে তুষের আগুন বলা হয়?</a:t>
            </a:r>
          </a:p>
          <a:p>
            <a:r>
              <a:rPr lang="bn-IN" sz="3600" dirty="0" smtClean="0">
                <a:latin typeface="NikoshBAN" panose="02000000000000000000" pitchFamily="2" charset="0"/>
                <a:cs typeface="NikoshBAN" panose="02000000000000000000" pitchFamily="2" charset="0"/>
              </a:rPr>
              <a:t>৩।ডেঙ্গুকে হাড ভাঙ্গা জ্বর বলা হয় কেন?</a:t>
            </a:r>
          </a:p>
          <a:p>
            <a:r>
              <a:rPr lang="bn-IN" sz="3600" dirty="0" smtClean="0">
                <a:latin typeface="NikoshBAN" panose="02000000000000000000" pitchFamily="2" charset="0"/>
                <a:cs typeface="NikoshBAN" panose="02000000000000000000" pitchFamily="2" charset="0"/>
              </a:rPr>
              <a:t>৪।হেপাটাইটিস রোগের কারণ কী?</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0289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8484" y="448574"/>
            <a:ext cx="3398807" cy="646331"/>
          </a:xfrm>
          <a:prstGeom prst="rect">
            <a:avLst/>
          </a:prstGeom>
          <a:noFill/>
          <a:ln w="38100">
            <a:solidFill>
              <a:srgbClr val="FF000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বাড়ির কাজ</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2406769" y="3579962"/>
            <a:ext cx="8220974" cy="646331"/>
          </a:xfrm>
          <a:prstGeom prst="rect">
            <a:avLst/>
          </a:prstGeom>
          <a:noFill/>
          <a:ln w="57150">
            <a:solidFill>
              <a:srgbClr val="7030A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ডেঙ্গু জ্বরের প্রতিকার ও প্রতিরোধ লিখে আনবে।</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590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6280" y="100584"/>
            <a:ext cx="2779776" cy="646331"/>
          </a:xfrm>
          <a:prstGeom prst="rect">
            <a:avLst/>
          </a:prstGeom>
          <a:noFill/>
          <a:ln w="57150">
            <a:solidFill>
              <a:srgbClr val="7030A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ধন্যবাদ</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820067"/>
            <a:ext cx="11942064" cy="5836765"/>
          </a:xfrm>
          <a:prstGeom prst="rect">
            <a:avLst/>
          </a:prstGeom>
        </p:spPr>
      </p:pic>
    </p:spTree>
    <p:extLst>
      <p:ext uri="{BB962C8B-B14F-4D97-AF65-F5344CB8AC3E}">
        <p14:creationId xmlns:p14="http://schemas.microsoft.com/office/powerpoint/2010/main" val="258411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686" y="224287"/>
            <a:ext cx="5796951" cy="584775"/>
          </a:xfrm>
          <a:prstGeom prst="rect">
            <a:avLst/>
          </a:prstGeom>
          <a:noFill/>
          <a:ln w="57150">
            <a:solidFill>
              <a:srgbClr val="00B050"/>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নিচের চিত্রটি উদ্ভিদের কোন রোগ?</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30" y="1121434"/>
            <a:ext cx="11585276" cy="5598543"/>
          </a:xfrm>
          <a:prstGeom prst="rect">
            <a:avLst/>
          </a:prstGeom>
        </p:spPr>
      </p:pic>
    </p:spTree>
    <p:extLst>
      <p:ext uri="{BB962C8B-B14F-4D97-AF65-F5344CB8AC3E}">
        <p14:creationId xmlns:p14="http://schemas.microsoft.com/office/powerpoint/2010/main" val="122320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914" y="6047116"/>
            <a:ext cx="7712015"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উপরের চিত্রে মানুষের কী রোগ দেখানো হয়েছে?</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91" y="250167"/>
            <a:ext cx="5512279" cy="37611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962" y="250167"/>
            <a:ext cx="5848710" cy="3761116"/>
          </a:xfrm>
          <a:prstGeom prst="rect">
            <a:avLst/>
          </a:prstGeom>
        </p:spPr>
      </p:pic>
    </p:spTree>
    <p:extLst>
      <p:ext uri="{BB962C8B-B14F-4D97-AF65-F5344CB8AC3E}">
        <p14:creationId xmlns:p14="http://schemas.microsoft.com/office/powerpoint/2010/main" val="327736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0339" y="241539"/>
            <a:ext cx="7832785"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নিচের চিত্রটি দ্বারা মশা বাহিত কোন রোগ বুঝায়?</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339" y="1017917"/>
            <a:ext cx="7720642" cy="5719313"/>
          </a:xfrm>
          <a:prstGeom prst="rect">
            <a:avLst/>
          </a:prstGeom>
        </p:spPr>
      </p:pic>
    </p:spTree>
    <p:extLst>
      <p:ext uri="{BB962C8B-B14F-4D97-AF65-F5344CB8AC3E}">
        <p14:creationId xmlns:p14="http://schemas.microsoft.com/office/powerpoint/2010/main" val="180408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865" y="239854"/>
            <a:ext cx="8669546" cy="5117150"/>
          </a:xfrm>
          <a:prstGeom prst="rect">
            <a:avLst/>
          </a:prstGeom>
        </p:spPr>
      </p:pic>
      <p:sp>
        <p:nvSpPr>
          <p:cNvPr id="3" name="TextBox 2"/>
          <p:cNvSpPr txBox="1"/>
          <p:nvPr/>
        </p:nvSpPr>
        <p:spPr>
          <a:xfrm>
            <a:off x="2889849" y="5840084"/>
            <a:ext cx="6504317"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উপরের লোকটির কোন রোগ হয়েছে?</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4887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7496" y="629728"/>
            <a:ext cx="3329796" cy="646331"/>
          </a:xfrm>
          <a:prstGeom prst="rect">
            <a:avLst/>
          </a:prstGeom>
          <a:noFill/>
          <a:ln w="57150">
            <a:solidFill>
              <a:srgbClr val="7030A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a:t>
            </a:r>
            <a:r>
              <a:rPr lang="bn-IN" sz="3600" dirty="0" smtClean="0">
                <a:solidFill>
                  <a:srgbClr val="FF0000"/>
                </a:solidFill>
                <a:latin typeface="NikoshBAN" panose="02000000000000000000" pitchFamily="2" charset="0"/>
                <a:cs typeface="NikoshBAN" panose="02000000000000000000" pitchFamily="2" charset="0"/>
              </a:rPr>
              <a:t>পাঠশিরোনাম</a:t>
            </a:r>
            <a:endParaRPr lang="en-US" sz="3600" dirty="0">
              <a:solidFill>
                <a:srgbClr val="FF0000"/>
              </a:solidFill>
              <a:latin typeface="NikoshBAN" panose="02000000000000000000" pitchFamily="2" charset="0"/>
              <a:cs typeface="NikoshBAN" panose="02000000000000000000" pitchFamily="2" charset="0"/>
            </a:endParaRPr>
          </a:p>
        </p:txBody>
      </p:sp>
      <p:sp>
        <p:nvSpPr>
          <p:cNvPr id="3" name="TextBox 2"/>
          <p:cNvSpPr txBox="1"/>
          <p:nvPr/>
        </p:nvSpPr>
        <p:spPr>
          <a:xfrm>
            <a:off x="3907766" y="3597215"/>
            <a:ext cx="4813539" cy="646331"/>
          </a:xfrm>
          <a:prstGeom prst="rect">
            <a:avLst/>
          </a:prstGeom>
          <a:noFill/>
          <a:ln w="57150">
            <a:solidFill>
              <a:srgbClr val="00B05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ভাইরাসজনিত রোগ</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329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5736" y="534838"/>
            <a:ext cx="2622430" cy="646331"/>
          </a:xfrm>
          <a:prstGeom prst="rect">
            <a:avLst/>
          </a:prstGeom>
          <a:noFill/>
          <a:ln w="57150">
            <a:solidFill>
              <a:srgbClr val="0070C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শিখনফল</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284672" y="1820174"/>
            <a:ext cx="3933645" cy="646331"/>
          </a:xfrm>
          <a:prstGeom prst="rect">
            <a:avLst/>
          </a:prstGeom>
          <a:noFill/>
          <a:ln w="38100">
            <a:solidFill>
              <a:srgbClr val="00B05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এই পাঠশেষে শিক্ষার্থীরা-</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284672" y="2976113"/>
            <a:ext cx="11559396" cy="2062103"/>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১।ভাইরাসজনিত রোগ কী তা বলতে পারবে?</a:t>
            </a:r>
          </a:p>
          <a:p>
            <a:r>
              <a:rPr lang="bn-IN" sz="3200" dirty="0" smtClean="0">
                <a:latin typeface="NikoshBAN" panose="02000000000000000000" pitchFamily="2" charset="0"/>
                <a:cs typeface="NikoshBAN" panose="02000000000000000000" pitchFamily="2" charset="0"/>
              </a:rPr>
              <a:t>২।ভাইরাসজনিত রোগ পেঁপের রিংস্পটের লক্ষণ,প্রতিকার বলতে পারবে।</a:t>
            </a:r>
          </a:p>
          <a:p>
            <a:r>
              <a:rPr lang="bn-IN" sz="3200" dirty="0" smtClean="0">
                <a:latin typeface="NikoshBAN" panose="02000000000000000000" pitchFamily="2" charset="0"/>
                <a:cs typeface="NikoshBAN" panose="02000000000000000000" pitchFamily="2" charset="0"/>
              </a:rPr>
              <a:t>৩।হেপাটাইটিসের লক্ষণ প্রতিকার ও প্রতিরোধ বর্ণনা করতে পারবে।</a:t>
            </a:r>
          </a:p>
          <a:p>
            <a:r>
              <a:rPr lang="bn-IN" sz="3200" dirty="0" smtClean="0">
                <a:latin typeface="NikoshBAN" panose="02000000000000000000" pitchFamily="2" charset="0"/>
                <a:cs typeface="NikoshBAN" panose="02000000000000000000" pitchFamily="2" charset="0"/>
              </a:rPr>
              <a:t>৪।ডেঙ্গু জ্বরের কারণ,লক্ষণ,প্রতিকার ও প্রতিরোধ ব্যাখ্যা করতে পারবে।</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0496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p:cTn id="3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p:cTn id="4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876</Words>
  <Application>Microsoft Office PowerPoint</Application>
  <PresentationFormat>Widescreen</PresentationFormat>
  <Paragraphs>118</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Nikosh</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Zashim</dc:creator>
  <cp:lastModifiedBy>Zashim</cp:lastModifiedBy>
  <cp:revision>82</cp:revision>
  <dcterms:created xsi:type="dcterms:W3CDTF">2016-09-30T02:28:35Z</dcterms:created>
  <dcterms:modified xsi:type="dcterms:W3CDTF">2016-09-30T16:38:02Z</dcterms:modified>
</cp:coreProperties>
</file>